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vide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6D551-3B9E-4533-8060-DC524CA52A7F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CF6A9-E708-451A-8914-151ACB42C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48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5182-AF3F-488A-A780-132825B5D6D3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1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19E9-B7BB-4BE4-B2C4-84C30A04F7EF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2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6C40-AD0D-4420-A17A-36D95B4BCF06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1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B968-543A-4DD9-8E74-97996B084F9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9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DD7A-2005-4969-B72D-9C5E8B1FB78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3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FE5C-FCC8-4F52-A310-ABF9C512AA2F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9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684F1-57EB-441E-AC01-5B713F487389}" type="datetime1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4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BCB2-7F20-4B4E-8894-C38D5BA10675}" type="datetime1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5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560F-838C-4A6D-B384-2EF183AAD24C}" type="datetime1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0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6922-19EF-462A-B266-8EE01E0C45F4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7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2522-F0D9-431A-A732-2A15B3165318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7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5BBF8-53B4-42C0-BDAB-801C6E79E73E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C69C-B452-4C20-BEEA-8B127459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5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gif"/><Relationship Id="rId1" Type="http://schemas.microsoft.com/office/2007/relationships/media" Target="../media/media1.gif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br>
              <a:rPr lang="en-US" dirty="0" smtClean="0"/>
            </a:br>
            <a:r>
              <a:rPr lang="en-US" dirty="0" smtClean="0"/>
              <a:t>NEURAL NETWORKS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04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509" y="308495"/>
            <a:ext cx="10515600" cy="1325563"/>
          </a:xfrm>
        </p:spPr>
        <p:txBody>
          <a:bodyPr/>
          <a:lstStyle/>
          <a:p>
            <a:r>
              <a:rPr lang="en-US" dirty="0" smtClean="0"/>
              <a:t>Neural Networks-Definition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42" y="1433737"/>
            <a:ext cx="10957560" cy="4640489"/>
          </a:xfrm>
        </p:spPr>
        <p:txBody>
          <a:bodyPr>
            <a:normAutofit/>
          </a:bodyPr>
          <a:lstStyle/>
          <a:p>
            <a:r>
              <a:rPr lang="en-US" dirty="0"/>
              <a:t>Neural networks are loosely modelled after how neurons in the human </a:t>
            </a:r>
            <a:r>
              <a:rPr lang="en-US" dirty="0" smtClean="0"/>
              <a:t>brain behave</a:t>
            </a:r>
            <a:r>
              <a:rPr lang="en-US" dirty="0"/>
              <a:t>. The key advantage of neural networks are that they are able to </a:t>
            </a:r>
            <a:r>
              <a:rPr lang="en-US" dirty="0" smtClean="0"/>
              <a:t>extract data </a:t>
            </a:r>
            <a:r>
              <a:rPr lang="en-US" dirty="0"/>
              <a:t>features automatically without needing the input of the programmer. </a:t>
            </a:r>
            <a:endParaRPr lang="en-US" dirty="0" smtClean="0"/>
          </a:p>
          <a:p>
            <a:r>
              <a:rPr lang="en-US" dirty="0" smtClean="0"/>
              <a:t>A neural </a:t>
            </a:r>
            <a:r>
              <a:rPr lang="en-US" dirty="0"/>
              <a:t>network is essentially a system of organizing machine learning </a:t>
            </a:r>
            <a:r>
              <a:rPr lang="en-US" dirty="0" smtClean="0"/>
              <a:t>algorithms to </a:t>
            </a:r>
            <a:r>
              <a:rPr lang="en-US" dirty="0"/>
              <a:t>perform certain tasks. It is a fast and efficient way to solve problems for </a:t>
            </a:r>
            <a:r>
              <a:rPr lang="en-US" dirty="0" smtClean="0"/>
              <a:t>which the </a:t>
            </a:r>
            <a:r>
              <a:rPr lang="en-US" dirty="0"/>
              <a:t>dataset is very large, such as in images.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57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383" y="780597"/>
            <a:ext cx="10515600" cy="4351338"/>
          </a:xfrm>
        </p:spPr>
        <p:txBody>
          <a:bodyPr/>
          <a:lstStyle/>
          <a:p>
            <a:r>
              <a:rPr lang="en-US" dirty="0"/>
              <a:t>As seen in the figure given, the larger Neural Networks tend to perform better with </a:t>
            </a:r>
            <a:r>
              <a:rPr lang="en-US" dirty="0" smtClean="0"/>
              <a:t>larger amounts </a:t>
            </a:r>
            <a:r>
              <a:rPr lang="en-US" dirty="0"/>
              <a:t>of data whereas the traditional machine learning algorithms stop improving after </a:t>
            </a:r>
            <a:r>
              <a:rPr lang="en-US" dirty="0" smtClean="0"/>
              <a:t>a certain </a:t>
            </a:r>
            <a:r>
              <a:rPr lang="en-US" dirty="0"/>
              <a:t>saturation point.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507" y="2616383"/>
            <a:ext cx="7344562" cy="3457528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36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 structure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9919" y="1537448"/>
            <a:ext cx="10363881" cy="487881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7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427898"/>
            <a:ext cx="11140440" cy="61296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This is a representation of how neural networks work. A Neural Network is divided </a:t>
            </a:r>
            <a:r>
              <a:rPr lang="en-US" dirty="0" smtClean="0"/>
              <a:t>into multiple </a:t>
            </a:r>
            <a:r>
              <a:rPr lang="en-US" dirty="0"/>
              <a:t>layers and each layer is further divided into several blocks called nodes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node has </a:t>
            </a:r>
            <a:r>
              <a:rPr lang="en-US" dirty="0"/>
              <a:t>its own task to accomplish which is then passed to the next layer.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first layer of </a:t>
            </a:r>
            <a:r>
              <a:rPr lang="en-US" dirty="0" smtClean="0"/>
              <a:t>a Neural </a:t>
            </a:r>
            <a:r>
              <a:rPr lang="en-US" dirty="0"/>
              <a:t>Network is known as the input layer. The job of an input layer is to acquire data </a:t>
            </a:r>
            <a:r>
              <a:rPr lang="en-US" dirty="0" smtClean="0"/>
              <a:t>and feed </a:t>
            </a:r>
            <a:r>
              <a:rPr lang="en-US" dirty="0"/>
              <a:t>it to the Neural Network. No processing occurs at the input layer. </a:t>
            </a:r>
            <a:endParaRPr lang="en-US" dirty="0" smtClean="0"/>
          </a:p>
          <a:p>
            <a:r>
              <a:rPr lang="en-US" dirty="0" smtClean="0"/>
              <a:t>Next </a:t>
            </a:r>
            <a:r>
              <a:rPr lang="en-US" dirty="0"/>
              <a:t>to it, are </a:t>
            </a:r>
            <a:r>
              <a:rPr lang="en-US" dirty="0" smtClean="0"/>
              <a:t>the hidden </a:t>
            </a:r>
            <a:r>
              <a:rPr lang="en-US" dirty="0"/>
              <a:t>layers. Hidden layers are the layers in which the whole processing occurs. Their </a:t>
            </a:r>
            <a:r>
              <a:rPr lang="en-US" dirty="0" smtClean="0"/>
              <a:t>name essentially </a:t>
            </a:r>
            <a:r>
              <a:rPr lang="en-US" dirty="0"/>
              <a:t>means that these layers are hidden and are not visible to the user</a:t>
            </a:r>
            <a:r>
              <a:rPr lang="en-US" dirty="0" smtClean="0"/>
              <a:t>. Each </a:t>
            </a:r>
            <a:r>
              <a:rPr lang="en-US" dirty="0"/>
              <a:t>node of these hidden layers has its own machine learning algorithm which it </a:t>
            </a:r>
            <a:r>
              <a:rPr lang="en-US" dirty="0" smtClean="0"/>
              <a:t>executes on </a:t>
            </a:r>
            <a:r>
              <a:rPr lang="en-US" dirty="0"/>
              <a:t>the data received from the input layer.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processed output is then fed to the </a:t>
            </a:r>
            <a:r>
              <a:rPr lang="en-US" dirty="0" smtClean="0"/>
              <a:t>subsequent hidden </a:t>
            </a:r>
            <a:r>
              <a:rPr lang="en-US" dirty="0"/>
              <a:t>layer of the network.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can be multiple hidden layers in a neural network </a:t>
            </a:r>
            <a:r>
              <a:rPr lang="en-US" dirty="0" smtClean="0"/>
              <a:t>system and </a:t>
            </a:r>
            <a:r>
              <a:rPr lang="en-US" dirty="0"/>
              <a:t>their number depends upon the complexity of the function for which the network </a:t>
            </a:r>
            <a:r>
              <a:rPr lang="en-US" dirty="0" smtClean="0"/>
              <a:t>has been </a:t>
            </a:r>
            <a:r>
              <a:rPr lang="en-US" dirty="0"/>
              <a:t>configured. Also, the number of nodes in each layer can vary accordingly.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last </a:t>
            </a:r>
            <a:r>
              <a:rPr lang="en-US" dirty="0" smtClean="0"/>
              <a:t>hidden layer </a:t>
            </a:r>
            <a:r>
              <a:rPr lang="en-US" dirty="0"/>
              <a:t>passes the final processed data to the output layer which then gives it to the user as </a:t>
            </a:r>
            <a:r>
              <a:rPr lang="en-US" dirty="0" smtClean="0"/>
              <a:t>the final </a:t>
            </a:r>
            <a:r>
              <a:rPr lang="en-US" dirty="0"/>
              <a:t>output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Similar to the input layer, output layer too does not process the data which </a:t>
            </a:r>
            <a:r>
              <a:rPr lang="en-US" dirty="0" smtClean="0"/>
              <a:t>it acquires</a:t>
            </a:r>
            <a:r>
              <a:rPr lang="en-US" dirty="0"/>
              <a:t>. It is meant for user-interface.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95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 features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937" y="1690688"/>
            <a:ext cx="11144863" cy="376958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1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Neural Networks Vs Human Nervous 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84369"/>
            <a:ext cx="9977846" cy="452253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14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496" y="1420676"/>
            <a:ext cx="11362509" cy="4953997"/>
          </a:xfrm>
        </p:spPr>
        <p:txBody>
          <a:bodyPr>
            <a:normAutofit fontScale="92500"/>
          </a:bodyPr>
          <a:lstStyle/>
          <a:p>
            <a:r>
              <a:rPr lang="en-US" dirty="0"/>
              <a:t>Given are the images of a Human Neuron and its relation with the Neural Network. </a:t>
            </a:r>
            <a:endParaRPr lang="en-US" dirty="0" smtClean="0"/>
          </a:p>
          <a:p>
            <a:r>
              <a:rPr lang="en-US" dirty="0" smtClean="0"/>
              <a:t>The axon from </a:t>
            </a:r>
            <a:r>
              <a:rPr lang="en-US" dirty="0"/>
              <a:t>a neuron sends an impulse to the synapse of another neuron.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impulse received </a:t>
            </a:r>
            <a:r>
              <a:rPr lang="en-US" dirty="0" smtClean="0"/>
              <a:t>is then </a:t>
            </a:r>
            <a:r>
              <a:rPr lang="en-US" dirty="0"/>
              <a:t>sent to the cell body (nucleus) through dendrites.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cell body performs an </a:t>
            </a:r>
            <a:r>
              <a:rPr lang="en-US" dirty="0" smtClean="0"/>
              <a:t>activation function </a:t>
            </a:r>
            <a:r>
              <a:rPr lang="en-US" dirty="0"/>
              <a:t>on the impulse received and then gives it to the output axon which passes the </a:t>
            </a:r>
            <a:r>
              <a:rPr lang="en-US" dirty="0" smtClean="0"/>
              <a:t>same to </a:t>
            </a:r>
            <a:r>
              <a:rPr lang="en-US" dirty="0"/>
              <a:t>the next neuron in the system. </a:t>
            </a:r>
            <a:endParaRPr lang="en-US" dirty="0" smtClean="0"/>
          </a:p>
          <a:p>
            <a:r>
              <a:rPr lang="en-US" dirty="0" smtClean="0"/>
              <a:t>Now </a:t>
            </a:r>
            <a:r>
              <a:rPr lang="en-US" dirty="0"/>
              <a:t>as we relate this process with an Artificial </a:t>
            </a:r>
            <a:r>
              <a:rPr lang="en-US" dirty="0" smtClean="0"/>
              <a:t>Neural Network</a:t>
            </a:r>
            <a:r>
              <a:rPr lang="en-US" dirty="0"/>
              <a:t>, we can see that the input layer gets data which is passes on to the nodes in </a:t>
            </a:r>
            <a:r>
              <a:rPr lang="en-US" dirty="0" smtClean="0"/>
              <a:t>the hidden </a:t>
            </a:r>
            <a:r>
              <a:rPr lang="en-US" dirty="0"/>
              <a:t>layer. The nodes perform specific actions on the data </a:t>
            </a:r>
            <a:r>
              <a:rPr lang="en-US" dirty="0" smtClean="0"/>
              <a:t>and </a:t>
            </a:r>
            <a:r>
              <a:rPr lang="en-US" dirty="0"/>
              <a:t>pass the </a:t>
            </a:r>
            <a:r>
              <a:rPr lang="en-US" dirty="0" smtClean="0"/>
              <a:t>processed information </a:t>
            </a:r>
            <a:r>
              <a:rPr lang="en-US" dirty="0"/>
              <a:t>to the next layer. In the end, the final processed data reaches the output of </a:t>
            </a:r>
            <a:r>
              <a:rPr lang="en-US" dirty="0" smtClean="0"/>
              <a:t>the system</a:t>
            </a:r>
            <a:r>
              <a:rPr lang="en-US" dirty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Neural Networks Vs Human Nervous System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97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Neural Networks Vs Human Nervous 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5454" y="1233487"/>
            <a:ext cx="9821091" cy="501966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00702" y="6352397"/>
            <a:ext cx="4114800" cy="365125"/>
          </a:xfrm>
        </p:spPr>
        <p:txBody>
          <a:bodyPr/>
          <a:lstStyle/>
          <a:p>
            <a:r>
              <a:rPr lang="en-US" dirty="0" smtClean="0"/>
              <a:t>Prepared by </a:t>
            </a:r>
            <a:r>
              <a:rPr lang="en-US" dirty="0" err="1" smtClean="0"/>
              <a:t>Anu</a:t>
            </a:r>
            <a:r>
              <a:rPr lang="en-US" dirty="0" smtClean="0"/>
              <a:t> Jose </a:t>
            </a:r>
          </a:p>
          <a:p>
            <a:r>
              <a:rPr lang="en-US" dirty="0" smtClean="0"/>
              <a:t>Department of Computer Science ISWK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3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Modelling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2</a:t>
            </a:fld>
            <a:endParaRPr lang="en-US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52"/>
          <a:stretch/>
        </p:blipFill>
        <p:spPr>
          <a:xfrm>
            <a:off x="2562295" y="1870074"/>
            <a:ext cx="7117282" cy="378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762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Base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Rule based approach, the developer feeds in data along with some ground rules to </a:t>
            </a:r>
            <a:r>
              <a:rPr lang="en-US" dirty="0" smtClean="0"/>
              <a:t>the model</a:t>
            </a:r>
            <a:r>
              <a:rPr lang="en-US" dirty="0"/>
              <a:t>. The model gets trained with these inputs and gives out answers in the form </a:t>
            </a:r>
            <a:r>
              <a:rPr lang="en-US" dirty="0" smtClean="0"/>
              <a:t>of predictions</a:t>
            </a:r>
            <a:r>
              <a:rPr lang="en-US" dirty="0"/>
              <a:t>. This approach is commonly used when we have a known dataset or </a:t>
            </a:r>
            <a:r>
              <a:rPr lang="en-US" dirty="0" smtClean="0"/>
              <a:t>labelled dataset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285" y="3721462"/>
            <a:ext cx="9053430" cy="196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83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Machine Learning approach the developer feeds in data along with </a:t>
            </a:r>
            <a:r>
              <a:rPr lang="en-US" dirty="0" smtClean="0"/>
              <a:t>the answers</a:t>
            </a:r>
            <a:r>
              <a:rPr lang="en-US" dirty="0"/>
              <a:t>. The machine then designs its own algorithms and methodologies to match the </a:t>
            </a:r>
            <a:r>
              <a:rPr lang="en-US" dirty="0" smtClean="0"/>
              <a:t>data with </a:t>
            </a:r>
            <a:r>
              <a:rPr lang="en-US" dirty="0"/>
              <a:t>answers and gives out the rules. This approach is commonly used when the data </a:t>
            </a:r>
            <a:r>
              <a:rPr lang="en-US" dirty="0" smtClean="0"/>
              <a:t>is unknown/random or </a:t>
            </a:r>
            <a:r>
              <a:rPr lang="en-US" dirty="0" err="1"/>
              <a:t>unlabelled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191" y="3986778"/>
            <a:ext cx="8653009" cy="183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101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AI models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Regression</a:t>
            </a:r>
          </a:p>
          <a:p>
            <a:r>
              <a:rPr lang="en-US" dirty="0" smtClean="0"/>
              <a:t>Classification</a:t>
            </a:r>
          </a:p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08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529441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400" b="1" dirty="0">
                <a:latin typeface="Calibri-Bold"/>
              </a:rPr>
              <a:t>REGRESSION</a:t>
            </a:r>
            <a:r>
              <a:rPr lang="en-US" sz="2400" dirty="0">
                <a:latin typeface="Calibri" panose="020F0502020204030204" pitchFamily="34" charset="0"/>
              </a:rPr>
              <a:t>: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This </a:t>
            </a:r>
            <a:r>
              <a:rPr lang="en-US" sz="2400" dirty="0">
                <a:latin typeface="Calibri" panose="020F0502020204030204" pitchFamily="34" charset="0"/>
              </a:rPr>
              <a:t>is a type of </a:t>
            </a:r>
            <a:r>
              <a:rPr lang="en-US" sz="2400" dirty="0" smtClean="0">
                <a:latin typeface="Calibri" panose="020F0502020204030204" pitchFamily="34" charset="0"/>
              </a:rPr>
              <a:t>Rule based AI </a:t>
            </a:r>
            <a:r>
              <a:rPr lang="en-US" sz="2400" dirty="0">
                <a:latin typeface="Calibri" panose="020F0502020204030204" pitchFamily="34" charset="0"/>
              </a:rPr>
              <a:t>model.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In </a:t>
            </a:r>
            <a:r>
              <a:rPr lang="en-US" sz="2400" dirty="0">
                <a:latin typeface="Calibri" panose="020F0502020204030204" pitchFamily="34" charset="0"/>
              </a:rPr>
              <a:t>regression, </a:t>
            </a:r>
            <a:r>
              <a:rPr lang="en-US" sz="2400" dirty="0" smtClean="0">
                <a:latin typeface="Calibri" panose="020F0502020204030204" pitchFamily="34" charset="0"/>
              </a:rPr>
              <a:t>the algorithm </a:t>
            </a:r>
            <a:r>
              <a:rPr lang="en-US" sz="2400" dirty="0">
                <a:latin typeface="Calibri" panose="020F0502020204030204" pitchFamily="34" charset="0"/>
              </a:rPr>
              <a:t>generates a mapping </a:t>
            </a:r>
            <a:r>
              <a:rPr lang="en-US" sz="2400" dirty="0" smtClean="0">
                <a:latin typeface="Calibri" panose="020F0502020204030204" pitchFamily="34" charset="0"/>
              </a:rPr>
              <a:t>function from </a:t>
            </a:r>
            <a:r>
              <a:rPr lang="en-US" sz="2400" dirty="0">
                <a:latin typeface="Calibri" panose="020F0502020204030204" pitchFamily="34" charset="0"/>
              </a:rPr>
              <a:t>the given data, represented by </a:t>
            </a:r>
            <a:r>
              <a:rPr lang="en-US" sz="2400" dirty="0" smtClean="0">
                <a:latin typeface="Calibri" panose="020F0502020204030204" pitchFamily="34" charset="0"/>
              </a:rPr>
              <a:t>the  solid </a:t>
            </a:r>
            <a:r>
              <a:rPr lang="en-US" sz="2400" dirty="0">
                <a:latin typeface="Calibri" panose="020F0502020204030204" pitchFamily="34" charset="0"/>
              </a:rPr>
              <a:t>line.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The </a:t>
            </a:r>
            <a:r>
              <a:rPr lang="en-US" sz="2400" dirty="0">
                <a:latin typeface="Calibri" panose="020F0502020204030204" pitchFamily="34" charset="0"/>
              </a:rPr>
              <a:t>blue dots shown in </a:t>
            </a:r>
            <a:r>
              <a:rPr lang="en-US" sz="2400" dirty="0" smtClean="0">
                <a:latin typeface="Calibri" panose="020F0502020204030204" pitchFamily="34" charset="0"/>
              </a:rPr>
              <a:t>the graph </a:t>
            </a:r>
            <a:r>
              <a:rPr lang="en-US" sz="2400" dirty="0">
                <a:latin typeface="Calibri" panose="020F0502020204030204" pitchFamily="34" charset="0"/>
              </a:rPr>
              <a:t>are the data values and the </a:t>
            </a:r>
            <a:r>
              <a:rPr lang="en-US" sz="2400" dirty="0" smtClean="0">
                <a:latin typeface="Calibri" panose="020F0502020204030204" pitchFamily="34" charset="0"/>
              </a:rPr>
              <a:t>solid line </a:t>
            </a:r>
            <a:r>
              <a:rPr lang="en-US" sz="2400" dirty="0">
                <a:latin typeface="Calibri" panose="020F0502020204030204" pitchFamily="34" charset="0"/>
              </a:rPr>
              <a:t>here represents the mapping </a:t>
            </a:r>
            <a:r>
              <a:rPr lang="en-US" sz="2400" dirty="0" smtClean="0">
                <a:latin typeface="Calibri" panose="020F0502020204030204" pitchFamily="34" charset="0"/>
              </a:rPr>
              <a:t>done for </a:t>
            </a:r>
            <a:r>
              <a:rPr lang="en-US" sz="2400" dirty="0">
                <a:latin typeface="Calibri" panose="020F0502020204030204" pitchFamily="34" charset="0"/>
              </a:rPr>
              <a:t>them. With the help of this </a:t>
            </a:r>
            <a:r>
              <a:rPr lang="en-US" sz="2400" dirty="0" smtClean="0">
                <a:latin typeface="Calibri" panose="020F0502020204030204" pitchFamily="34" charset="0"/>
              </a:rPr>
              <a:t>mapping function</a:t>
            </a:r>
            <a:r>
              <a:rPr lang="en-US" sz="2400" dirty="0">
                <a:latin typeface="Calibri" panose="020F0502020204030204" pitchFamily="34" charset="0"/>
              </a:rPr>
              <a:t>, we can predict the future data</a:t>
            </a:r>
            <a:r>
              <a:rPr lang="en-US" sz="2400" dirty="0" smtClean="0">
                <a:latin typeface="Calibri" panose="020F0502020204030204" pitchFamily="34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For </a:t>
            </a:r>
            <a:r>
              <a:rPr lang="en-US" sz="2400" dirty="0">
                <a:latin typeface="Calibri" panose="020F0502020204030204" pitchFamily="34" charset="0"/>
              </a:rPr>
              <a:t>example, if we want to predict </a:t>
            </a:r>
            <a:r>
              <a:rPr lang="en-US" sz="2400" dirty="0" smtClean="0">
                <a:latin typeface="Calibri" panose="020F0502020204030204" pitchFamily="34" charset="0"/>
              </a:rPr>
              <a:t>the salary </a:t>
            </a:r>
            <a:r>
              <a:rPr lang="en-US" sz="2400" dirty="0">
                <a:latin typeface="Calibri" panose="020F0502020204030204" pitchFamily="34" charset="0"/>
              </a:rPr>
              <a:t>of an employee, we can use </a:t>
            </a:r>
            <a:r>
              <a:rPr lang="en-US" sz="2400" dirty="0" smtClean="0">
                <a:latin typeface="Calibri" panose="020F0502020204030204" pitchFamily="34" charset="0"/>
              </a:rPr>
              <a:t>his past </a:t>
            </a:r>
            <a:r>
              <a:rPr lang="en-US" sz="2400" dirty="0">
                <a:latin typeface="Calibri" panose="020F0502020204030204" pitchFamily="34" charset="0"/>
              </a:rPr>
              <a:t>salaries as training data and </a:t>
            </a:r>
            <a:r>
              <a:rPr lang="en-US" sz="2400" dirty="0" smtClean="0">
                <a:latin typeface="Calibri" panose="020F0502020204030204" pitchFamily="34" charset="0"/>
              </a:rPr>
              <a:t>can predict </a:t>
            </a:r>
            <a:r>
              <a:rPr lang="en-US" sz="2400" dirty="0">
                <a:latin typeface="Calibri" panose="020F0502020204030204" pitchFamily="34" charset="0"/>
              </a:rPr>
              <a:t>his next salary.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Regression works with </a:t>
            </a:r>
            <a:r>
              <a:rPr lang="en-US" sz="2400" dirty="0">
                <a:latin typeface="Calibri" panose="020F0502020204030204" pitchFamily="34" charset="0"/>
              </a:rPr>
              <a:t>continuous data.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638909"/>
            <a:ext cx="4546174" cy="504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784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1800" y="864352"/>
            <a:ext cx="6578600" cy="5355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 smtClean="0"/>
              <a:t>Classification </a:t>
            </a:r>
            <a:r>
              <a:rPr lang="en-US" sz="2400" b="1" dirty="0"/>
              <a:t>-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/>
              <a:t>This is a rule based AI model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In classification</a:t>
            </a:r>
            <a:r>
              <a:rPr lang="en-US" sz="2000" dirty="0"/>
              <a:t>, </a:t>
            </a:r>
            <a:r>
              <a:rPr lang="en-US" sz="2000" dirty="0" smtClean="0"/>
              <a:t>the algorithm </a:t>
            </a:r>
            <a:r>
              <a:rPr lang="en-US" sz="2000" dirty="0"/>
              <a:t>is able to determine </a:t>
            </a:r>
            <a:r>
              <a:rPr lang="en-US" sz="2000" dirty="0" smtClean="0"/>
              <a:t>which set </a:t>
            </a:r>
            <a:r>
              <a:rPr lang="en-US" sz="2000" dirty="0"/>
              <a:t>a given data point belongs to </a:t>
            </a:r>
            <a:r>
              <a:rPr lang="en-US" sz="2000" dirty="0" smtClean="0"/>
              <a:t>by means </a:t>
            </a:r>
            <a:r>
              <a:rPr lang="en-US" sz="2000" dirty="0"/>
              <a:t>of a classification </a:t>
            </a:r>
            <a:r>
              <a:rPr lang="en-US" sz="2000" dirty="0" smtClean="0"/>
              <a:t>function represented </a:t>
            </a:r>
            <a:r>
              <a:rPr lang="en-US" sz="2000" dirty="0"/>
              <a:t>by the dotted </a:t>
            </a:r>
            <a:r>
              <a:rPr lang="en-US" sz="2000" dirty="0" smtClean="0"/>
              <a:t>line.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The model </a:t>
            </a:r>
            <a:r>
              <a:rPr lang="en-US" sz="2000" dirty="0"/>
              <a:t>classifies datasets according </a:t>
            </a:r>
            <a:r>
              <a:rPr lang="en-US" sz="2000" dirty="0" smtClean="0"/>
              <a:t>to the </a:t>
            </a:r>
            <a:r>
              <a:rPr lang="en-US" sz="2000" dirty="0"/>
              <a:t>rules given to it. </a:t>
            </a:r>
            <a:endParaRPr lang="en-U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Usually </a:t>
            </a:r>
            <a:r>
              <a:rPr lang="en-US" sz="2000" dirty="0"/>
              <a:t>the </a:t>
            </a:r>
            <a:r>
              <a:rPr lang="en-US" sz="2000" dirty="0" smtClean="0"/>
              <a:t>dataset used </a:t>
            </a:r>
            <a:r>
              <a:rPr lang="en-US" sz="2000" dirty="0"/>
              <a:t>for classification are labelled </a:t>
            </a:r>
            <a:r>
              <a:rPr lang="en-US" sz="2000" dirty="0" smtClean="0"/>
              <a:t>and the </a:t>
            </a:r>
            <a:r>
              <a:rPr lang="en-US" sz="2000" dirty="0"/>
              <a:t>data then gets sorted according </a:t>
            </a:r>
            <a:r>
              <a:rPr lang="en-US" sz="2000" dirty="0" smtClean="0"/>
              <a:t>to their </a:t>
            </a:r>
            <a:r>
              <a:rPr lang="en-US" sz="2000" dirty="0"/>
              <a:t>labelling. </a:t>
            </a:r>
            <a:endParaRPr lang="en-U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Testing </a:t>
            </a:r>
            <a:r>
              <a:rPr lang="en-US" sz="2000" dirty="0"/>
              <a:t>data is </a:t>
            </a:r>
            <a:r>
              <a:rPr lang="en-US" sz="2000" dirty="0" smtClean="0"/>
              <a:t>then classified </a:t>
            </a:r>
            <a:r>
              <a:rPr lang="en-US" sz="2000" dirty="0"/>
              <a:t>as one of the labels of </a:t>
            </a:r>
            <a:r>
              <a:rPr lang="en-US" sz="2000" dirty="0" smtClean="0"/>
              <a:t>the training </a:t>
            </a:r>
            <a:r>
              <a:rPr lang="en-US" sz="2000" dirty="0"/>
              <a:t>dataset. </a:t>
            </a:r>
            <a:endParaRPr lang="en-U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For </a:t>
            </a:r>
            <a:r>
              <a:rPr lang="en-US" sz="2000" dirty="0"/>
              <a:t>example, If </a:t>
            </a:r>
            <a:r>
              <a:rPr lang="en-US" sz="2000" dirty="0" smtClean="0"/>
              <a:t>we want </a:t>
            </a:r>
            <a:r>
              <a:rPr lang="en-US" sz="2000" dirty="0"/>
              <a:t>to train a model to identify if </a:t>
            </a:r>
            <a:r>
              <a:rPr lang="en-US" sz="2000" dirty="0" smtClean="0"/>
              <a:t>an image </a:t>
            </a:r>
            <a:r>
              <a:rPr lang="en-US" sz="2000" dirty="0"/>
              <a:t>is of a guitar or a piano, we </a:t>
            </a:r>
            <a:r>
              <a:rPr lang="en-US" sz="2000" dirty="0" smtClean="0"/>
              <a:t>need to </a:t>
            </a:r>
            <a:r>
              <a:rPr lang="en-US" sz="2000" dirty="0"/>
              <a:t>train it with multiple images of both guitar and piano along with their labels. </a:t>
            </a:r>
            <a:r>
              <a:rPr lang="en-US" sz="2000" dirty="0" smtClean="0"/>
              <a:t>The machine </a:t>
            </a:r>
            <a:r>
              <a:rPr lang="en-US" sz="2000" dirty="0"/>
              <a:t>will then classify images on the basis of the labels and predict the </a:t>
            </a:r>
            <a:r>
              <a:rPr lang="en-US" sz="2000" dirty="0" smtClean="0"/>
              <a:t>correct label </a:t>
            </a:r>
            <a:r>
              <a:rPr lang="en-US" sz="2000" dirty="0"/>
              <a:t>for testing data. Classification works on discrete dataset.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443272"/>
            <a:ext cx="5086226" cy="544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958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9485" y="281976"/>
            <a:ext cx="703217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atin typeface="Calibri-Bold"/>
              </a:rPr>
              <a:t>CLUSTERING</a:t>
            </a:r>
            <a:r>
              <a:rPr lang="en-US" sz="2000" dirty="0">
                <a:latin typeface="Calibri" panose="020F0502020204030204" pitchFamily="34" charset="0"/>
              </a:rPr>
              <a:t>: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This </a:t>
            </a:r>
            <a:r>
              <a:rPr lang="en-US" sz="2000" dirty="0">
                <a:latin typeface="Calibri" panose="020F0502020204030204" pitchFamily="34" charset="0"/>
              </a:rPr>
              <a:t>is a </a:t>
            </a:r>
            <a:r>
              <a:rPr lang="en-US" sz="2000" dirty="0" smtClean="0">
                <a:latin typeface="Calibri" panose="020F0502020204030204" pitchFamily="34" charset="0"/>
              </a:rPr>
              <a:t>Machine learning </a:t>
            </a:r>
            <a:r>
              <a:rPr lang="en-US" sz="2000" dirty="0">
                <a:latin typeface="Calibri" panose="020F0502020204030204" pitchFamily="34" charset="0"/>
              </a:rPr>
              <a:t>approach where the </a:t>
            </a:r>
            <a:r>
              <a:rPr lang="en-US" sz="2000" dirty="0" smtClean="0">
                <a:latin typeface="Calibri" panose="020F0502020204030204" pitchFamily="34" charset="0"/>
              </a:rPr>
              <a:t>machine generates </a:t>
            </a:r>
            <a:r>
              <a:rPr lang="en-US" sz="2000" dirty="0">
                <a:latin typeface="Calibri" panose="020F0502020204030204" pitchFamily="34" charset="0"/>
              </a:rPr>
              <a:t>its own rules or </a:t>
            </a:r>
            <a:r>
              <a:rPr lang="en-US" sz="2000" dirty="0" smtClean="0">
                <a:latin typeface="Calibri" panose="020F0502020204030204" pitchFamily="34" charset="0"/>
              </a:rPr>
              <a:t>algorithms to </a:t>
            </a:r>
            <a:r>
              <a:rPr lang="en-US" sz="2000" dirty="0">
                <a:latin typeface="Calibri" panose="020F0502020204030204" pitchFamily="34" charset="0"/>
              </a:rPr>
              <a:t>differentiate amongst the </a:t>
            </a:r>
            <a:r>
              <a:rPr lang="en-US" sz="2000" dirty="0" smtClean="0">
                <a:latin typeface="Calibri" panose="020F0502020204030204" pitchFamily="34" charset="0"/>
              </a:rPr>
              <a:t>given dataset </a:t>
            </a:r>
            <a:r>
              <a:rPr lang="en-US" sz="2000" dirty="0">
                <a:latin typeface="Calibri" panose="020F0502020204030204" pitchFamily="34" charset="0"/>
              </a:rPr>
              <a:t>to achieve the </a:t>
            </a:r>
            <a:r>
              <a:rPr lang="en-US" sz="2000" dirty="0" smtClean="0">
                <a:latin typeface="Calibri" panose="020F0502020204030204" pitchFamily="34" charset="0"/>
              </a:rPr>
              <a:t>pre-decided goal</a:t>
            </a:r>
            <a:r>
              <a:rPr lang="en-US" sz="2000" dirty="0">
                <a:latin typeface="Calibri" panose="020F0502020204030204" pitchFamily="34" charset="0"/>
              </a:rPr>
              <a:t>.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The </a:t>
            </a:r>
            <a:r>
              <a:rPr lang="en-US" sz="2000" dirty="0">
                <a:latin typeface="Calibri" panose="020F0502020204030204" pitchFamily="34" charset="0"/>
              </a:rPr>
              <a:t>data fed to such a model </a:t>
            </a:r>
            <a:r>
              <a:rPr lang="en-US" sz="2000" dirty="0" smtClean="0">
                <a:latin typeface="Calibri" panose="020F0502020204030204" pitchFamily="34" charset="0"/>
              </a:rPr>
              <a:t>is usually </a:t>
            </a:r>
            <a:r>
              <a:rPr lang="en-US" sz="2000" dirty="0" err="1">
                <a:latin typeface="Calibri" panose="020F0502020204030204" pitchFamily="34" charset="0"/>
              </a:rPr>
              <a:t>unlabelled</a:t>
            </a:r>
            <a:r>
              <a:rPr lang="en-US" sz="2000" dirty="0">
                <a:latin typeface="Calibri" panose="020F0502020204030204" pitchFamily="34" charset="0"/>
              </a:rPr>
              <a:t> or </a:t>
            </a:r>
            <a:r>
              <a:rPr lang="en-US" sz="2000" dirty="0" smtClean="0">
                <a:latin typeface="Calibri" panose="020F0502020204030204" pitchFamily="34" charset="0"/>
              </a:rPr>
              <a:t> random and thus </a:t>
            </a:r>
            <a:r>
              <a:rPr lang="en-US" sz="2000" dirty="0">
                <a:latin typeface="Calibri" panose="020F0502020204030204" pitchFamily="34" charset="0"/>
              </a:rPr>
              <a:t>the developer feeds in the </a:t>
            </a:r>
            <a:r>
              <a:rPr lang="en-US" sz="2000" dirty="0" smtClean="0">
                <a:latin typeface="Calibri" panose="020F0502020204030204" pitchFamily="34" charset="0"/>
              </a:rPr>
              <a:t>data directly </a:t>
            </a:r>
            <a:r>
              <a:rPr lang="en-US" sz="2000" dirty="0">
                <a:latin typeface="Calibri" panose="020F0502020204030204" pitchFamily="34" charset="0"/>
              </a:rPr>
              <a:t>into the machine </a:t>
            </a:r>
            <a:r>
              <a:rPr lang="en-US" sz="2000" dirty="0" smtClean="0">
                <a:latin typeface="Calibri" panose="020F0502020204030204" pitchFamily="34" charset="0"/>
              </a:rPr>
              <a:t>and instructs </a:t>
            </a:r>
            <a:r>
              <a:rPr lang="en-US" sz="2000" dirty="0">
                <a:latin typeface="Calibri" panose="020F0502020204030204" pitchFamily="34" charset="0"/>
              </a:rPr>
              <a:t>it to build its own algorithm.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The machine then finds out </a:t>
            </a:r>
            <a:r>
              <a:rPr lang="en-US" sz="2000" dirty="0" smtClean="0">
                <a:latin typeface="Calibri" panose="020F0502020204030204" pitchFamily="34" charset="0"/>
              </a:rPr>
              <a:t>patterns or </a:t>
            </a:r>
            <a:r>
              <a:rPr lang="en-US" sz="2000" dirty="0">
                <a:latin typeface="Calibri" panose="020F0502020204030204" pitchFamily="34" charset="0"/>
              </a:rPr>
              <a:t>trends out of the training </a:t>
            </a:r>
            <a:r>
              <a:rPr lang="en-US" sz="2000" dirty="0" smtClean="0">
                <a:latin typeface="Calibri" panose="020F0502020204030204" pitchFamily="34" charset="0"/>
              </a:rPr>
              <a:t>dataset and </a:t>
            </a:r>
            <a:r>
              <a:rPr lang="en-US" sz="2000" dirty="0">
                <a:latin typeface="Calibri" panose="020F0502020204030204" pitchFamily="34" charset="0"/>
              </a:rPr>
              <a:t>clusters the ones which follow </a:t>
            </a:r>
            <a:r>
              <a:rPr lang="en-US" sz="2000" dirty="0" smtClean="0">
                <a:latin typeface="Calibri" panose="020F0502020204030204" pitchFamily="34" charset="0"/>
              </a:rPr>
              <a:t>the same </a:t>
            </a:r>
            <a:r>
              <a:rPr lang="en-US" sz="2000" dirty="0">
                <a:latin typeface="Calibri" panose="020F0502020204030204" pitchFamily="34" charset="0"/>
              </a:rPr>
              <a:t>pattern.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The </a:t>
            </a:r>
            <a:r>
              <a:rPr lang="en-US" sz="2000" dirty="0">
                <a:latin typeface="Calibri" panose="020F0502020204030204" pitchFamily="34" charset="0"/>
              </a:rPr>
              <a:t>output rules </a:t>
            </a:r>
            <a:r>
              <a:rPr lang="en-US" sz="2000" dirty="0" smtClean="0">
                <a:latin typeface="Calibri" panose="020F0502020204030204" pitchFamily="34" charset="0"/>
              </a:rPr>
              <a:t>might be </a:t>
            </a:r>
            <a:r>
              <a:rPr lang="en-US" sz="2000" dirty="0">
                <a:latin typeface="Calibri" panose="020F0502020204030204" pitchFamily="34" charset="0"/>
              </a:rPr>
              <a:t>very different to what </a:t>
            </a:r>
            <a:r>
              <a:rPr lang="en-US" sz="2000" dirty="0" smtClean="0">
                <a:latin typeface="Calibri" panose="020F0502020204030204" pitchFamily="34" charset="0"/>
              </a:rPr>
              <a:t>was expected </a:t>
            </a:r>
            <a:r>
              <a:rPr lang="en-US" sz="2000" dirty="0">
                <a:latin typeface="Calibri" panose="020F0502020204030204" pitchFamily="34" charset="0"/>
              </a:rPr>
              <a:t>as the machine has its </a:t>
            </a:r>
            <a:r>
              <a:rPr lang="en-US" sz="2000" dirty="0" smtClean="0">
                <a:latin typeface="Calibri" panose="020F0502020204030204" pitchFamily="34" charset="0"/>
              </a:rPr>
              <a:t>own way </a:t>
            </a:r>
            <a:r>
              <a:rPr lang="en-US" sz="2000" dirty="0">
                <a:latin typeface="Calibri" panose="020F0502020204030204" pitchFamily="34" charset="0"/>
              </a:rPr>
              <a:t>of </a:t>
            </a:r>
            <a:r>
              <a:rPr lang="en-US" sz="2000" dirty="0" err="1">
                <a:latin typeface="Calibri" panose="020F0502020204030204" pitchFamily="34" charset="0"/>
              </a:rPr>
              <a:t>recognising</a:t>
            </a:r>
            <a:r>
              <a:rPr lang="en-US" sz="2000" dirty="0">
                <a:latin typeface="Calibri" panose="020F0502020204030204" pitchFamily="34" charset="0"/>
              </a:rPr>
              <a:t> patterns.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For </a:t>
            </a:r>
            <a:r>
              <a:rPr lang="en-US" sz="2000" dirty="0">
                <a:latin typeface="Calibri" panose="020F0502020204030204" pitchFamily="34" charset="0"/>
              </a:rPr>
              <a:t>example, if you have a random data of stray </a:t>
            </a:r>
            <a:r>
              <a:rPr lang="en-US" sz="2000" dirty="0" smtClean="0">
                <a:latin typeface="Calibri" panose="020F0502020204030204" pitchFamily="34" charset="0"/>
              </a:rPr>
              <a:t>dogs which </a:t>
            </a:r>
            <a:r>
              <a:rPr lang="en-US" sz="2000" dirty="0">
                <a:latin typeface="Calibri" panose="020F0502020204030204" pitchFamily="34" charset="0"/>
              </a:rPr>
              <a:t>live in your locality, since you are unable to find </a:t>
            </a:r>
            <a:r>
              <a:rPr lang="en-US" sz="2000" dirty="0" smtClean="0">
                <a:latin typeface="Calibri" panose="020F0502020204030204" pitchFamily="34" charset="0"/>
              </a:rPr>
              <a:t>any meaningful pattern amongst </a:t>
            </a:r>
            <a:r>
              <a:rPr lang="en-US" sz="2000" dirty="0">
                <a:latin typeface="Calibri" panose="020F0502020204030204" pitchFamily="34" charset="0"/>
              </a:rPr>
              <a:t>them, you would feed their data into the clustering algorithm.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The algorithm would </a:t>
            </a:r>
            <a:r>
              <a:rPr lang="en-US" sz="2000" dirty="0">
                <a:latin typeface="Calibri" panose="020F0502020204030204" pitchFamily="34" charset="0"/>
              </a:rPr>
              <a:t>then </a:t>
            </a:r>
            <a:r>
              <a:rPr lang="en-US" sz="2000" dirty="0" err="1">
                <a:latin typeface="Calibri" panose="020F0502020204030204" pitchFamily="34" charset="0"/>
              </a:rPr>
              <a:t>analyse</a:t>
            </a:r>
            <a:r>
              <a:rPr lang="en-US" sz="2000" dirty="0">
                <a:latin typeface="Calibri" panose="020F0502020204030204" pitchFamily="34" charset="0"/>
              </a:rPr>
              <a:t> the data and divide them into clusters according to </a:t>
            </a:r>
            <a:r>
              <a:rPr lang="en-US" sz="2000" dirty="0" smtClean="0">
                <a:latin typeface="Calibri" panose="020F0502020204030204" pitchFamily="34" charset="0"/>
              </a:rPr>
              <a:t>their similarities </a:t>
            </a:r>
            <a:r>
              <a:rPr lang="en-US" sz="2000" dirty="0">
                <a:latin typeface="Calibri" panose="020F0502020204030204" pitchFamily="34" charset="0"/>
              </a:rPr>
              <a:t>based on the trends noticed. The clusters are then given as the output.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Clustering works on discrete dataset.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0106" y="893535"/>
            <a:ext cx="4626911" cy="5057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50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Anu Jose  Department of Computer Science ISWK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C69C-B452-4C20-BEEA-8B1274594C33}" type="slidenum">
              <a:rPr lang="en-US" smtClean="0"/>
              <a:t>9</a:t>
            </a:fld>
            <a:endParaRPr lang="en-US"/>
          </a:p>
        </p:txBody>
      </p:sp>
      <p:pic>
        <p:nvPicPr>
          <p:cNvPr id="6" name="Clustering&amp;clasification-Animales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63600" y="363992"/>
            <a:ext cx="9804400" cy="587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98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1262</Words>
  <Application>Microsoft Office PowerPoint</Application>
  <PresentationFormat>Widescreen</PresentationFormat>
  <Paragraphs>88</Paragraphs>
  <Slides>17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Calibri-Bold</vt:lpstr>
      <vt:lpstr>Office Theme</vt:lpstr>
      <vt:lpstr>CHAPTER 4 NEURAL NETWORKS</vt:lpstr>
      <vt:lpstr>Modelling</vt:lpstr>
      <vt:lpstr>Rule Base learning</vt:lpstr>
      <vt:lpstr>Machine learning</vt:lpstr>
      <vt:lpstr>Common AI models Are</vt:lpstr>
      <vt:lpstr>PowerPoint Presentation</vt:lpstr>
      <vt:lpstr>PowerPoint Presentation</vt:lpstr>
      <vt:lpstr>PowerPoint Presentation</vt:lpstr>
      <vt:lpstr>PowerPoint Presentation</vt:lpstr>
      <vt:lpstr>Neural Networks-Definition</vt:lpstr>
      <vt:lpstr>PowerPoint Presentation</vt:lpstr>
      <vt:lpstr>Neural Network structure</vt:lpstr>
      <vt:lpstr>PowerPoint Presentation</vt:lpstr>
      <vt:lpstr>Neural network features</vt:lpstr>
      <vt:lpstr>Neural Networks Vs Human Nervous System</vt:lpstr>
      <vt:lpstr>Neural Networks Vs Human Nervous System</vt:lpstr>
      <vt:lpstr>Neural Networks Vs Human Nervous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NEURAL NETWORKS</dc:title>
  <dc:creator>ibm</dc:creator>
  <cp:lastModifiedBy>ibm</cp:lastModifiedBy>
  <cp:revision>21</cp:revision>
  <dcterms:created xsi:type="dcterms:W3CDTF">2023-10-28T08:07:02Z</dcterms:created>
  <dcterms:modified xsi:type="dcterms:W3CDTF">2023-10-30T13:43:16Z</dcterms:modified>
</cp:coreProperties>
</file>